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7" r:id="rId3"/>
    <p:sldId id="290" r:id="rId4"/>
    <p:sldId id="289" r:id="rId5"/>
    <p:sldId id="291" r:id="rId6"/>
    <p:sldId id="292" r:id="rId7"/>
    <p:sldId id="309" r:id="rId8"/>
    <p:sldId id="293" r:id="rId9"/>
    <p:sldId id="294" r:id="rId10"/>
    <p:sldId id="295" r:id="rId11"/>
    <p:sldId id="308" r:id="rId12"/>
    <p:sldId id="297" r:id="rId13"/>
    <p:sldId id="298" r:id="rId14"/>
    <p:sldId id="299" r:id="rId15"/>
    <p:sldId id="300" r:id="rId16"/>
    <p:sldId id="301" r:id="rId17"/>
    <p:sldId id="302" r:id="rId18"/>
    <p:sldId id="310" r:id="rId19"/>
    <p:sldId id="31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2" r:id="rId29"/>
    <p:sldId id="262" r:id="rId3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24" autoAdjust="0"/>
  </p:normalViewPr>
  <p:slideViewPr>
    <p:cSldViewPr>
      <p:cViewPr>
        <p:scale>
          <a:sx n="125" d="100"/>
          <a:sy n="125" d="100"/>
        </p:scale>
        <p:origin x="204" y="1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7D864-2BD0-4B4F-94EA-D947820197DE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E4C65-4632-47D7-8162-2BBD665A0EA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35702-1838-4F95-9471-E5BB2B9AD6CC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62B96-4F44-4EAD-B011-BDE7933E2DA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62B96-4F44-4EAD-B011-BDE7933E2DAC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DAF7A-2709-4472-AC5B-CFE82FBCA869}" type="datetimeFigureOut">
              <a:rPr lang="en-US" smtClean="0"/>
              <a:pPr/>
              <a:t>9/10/2019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7EDC-1F10-4EB5-8819-527361DD3A01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8286808" cy="5214974"/>
          </a:xfrm>
        </p:spPr>
        <p:txBody>
          <a:bodyPr>
            <a:normAutofit fontScale="90000"/>
          </a:bodyPr>
          <a:lstStyle/>
          <a:p>
            <a: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  <a:t/>
            </a:r>
            <a:b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</a:br>
            <a: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  <a:t/>
            </a:r>
            <a:b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</a:br>
            <a: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  <a:t/>
            </a:r>
            <a:b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</a:br>
            <a: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  <a:t/>
            </a:r>
            <a:br>
              <a:rPr lang="en-IN" sz="4000" b="1" dirty="0" smtClean="0">
                <a:solidFill>
                  <a:srgbClr val="0070C0"/>
                </a:solidFill>
                <a:latin typeface="Felix Titling" pitchFamily="82" charset="0"/>
              </a:rPr>
            </a:br>
            <a: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  <a:t>STUDENT POLICE </a:t>
            </a:r>
            <a:r>
              <a:rPr lang="en-IN" sz="3300" b="1" dirty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  <a:t>CADET </a:t>
            </a:r>
            <a: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  <a:t>PROGRAMME (SPCP)</a:t>
            </a:r>
            <a:b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en-IN" sz="3300" b="1" dirty="0" smtClean="0">
                <a:solidFill>
                  <a:srgbClr val="C00000"/>
                </a:solidFill>
                <a:latin typeface="Bookman Old Style" pitchFamily="18" charset="0"/>
                <a:ea typeface="+mn-ea"/>
                <a:cs typeface="+mn-cs"/>
              </a:rPr>
              <a:t> </a:t>
            </a:r>
            <a:r>
              <a:rPr lang="en-IN" sz="3300" b="1" dirty="0" smtClean="0">
                <a:solidFill>
                  <a:srgbClr val="0070C0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en-IN" sz="3300" b="1" dirty="0" smtClean="0">
                <a:solidFill>
                  <a:srgbClr val="0070C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en-IN" sz="3300" b="1" i="1" dirty="0" smtClean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Guidelines  for the Implementation of the SPCP</a:t>
            </a:r>
            <a:br>
              <a:rPr lang="en-IN" sz="3300" b="1" i="1" dirty="0" smtClean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en-IN" sz="3300" b="1" dirty="0" smtClean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en-IN" sz="3300" b="1" dirty="0" smtClean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en-IN" b="1" dirty="0" smtClean="0">
                <a:solidFill>
                  <a:srgbClr val="002060"/>
                </a:solidFill>
                <a:latin typeface="Footlight MT Light" pitchFamily="18" charset="0"/>
              </a:rPr>
              <a:t/>
            </a:r>
            <a:br>
              <a:rPr lang="en-IN" b="1" dirty="0" smtClean="0">
                <a:solidFill>
                  <a:srgbClr val="002060"/>
                </a:solidFill>
                <a:latin typeface="Footlight MT Light" pitchFamily="18" charset="0"/>
              </a:rPr>
            </a:br>
            <a:r>
              <a:rPr lang="en-IN" sz="4900" dirty="0">
                <a:solidFill>
                  <a:srgbClr val="0070C0"/>
                </a:solidFill>
                <a:latin typeface="Footlight MT Light" pitchFamily="18" charset="0"/>
              </a:rPr>
              <a:t/>
            </a:r>
            <a:br>
              <a:rPr lang="en-IN" sz="4900" dirty="0">
                <a:solidFill>
                  <a:srgbClr val="0070C0"/>
                </a:solidFill>
                <a:latin typeface="Footlight MT Light" pitchFamily="18" charset="0"/>
              </a:rPr>
            </a:br>
            <a:endParaRPr lang="en-IN" dirty="0">
              <a:solidFill>
                <a:srgbClr val="0070C0"/>
              </a:solidFill>
              <a:latin typeface="Footlight MT Light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56975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2400" b="1" dirty="0" smtClean="0">
                <a:solidFill>
                  <a:srgbClr val="C00000"/>
                </a:solidFill>
                <a:latin typeface="Bookman Old Style" pitchFamily="18" charset="0"/>
              </a:rPr>
              <a:t>APPOINTMENT OF DRILL INSTRUCTORS</a:t>
            </a:r>
          </a:p>
          <a:p>
            <a:pPr algn="just">
              <a:buNone/>
            </a:pPr>
            <a:endParaRPr lang="en-IN" sz="2000" b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just"/>
            <a:r>
              <a:rPr lang="en-IN" sz="24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In each school, two trained police personnel need to be assigned to function as Drill Instructors, entrusted with the task of training the SPCs. </a:t>
            </a:r>
          </a:p>
          <a:p>
            <a:pPr algn="just"/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The DIs are police personnel attached to the local Police Station or AR wing, and will undergo special training for the SPC project.</a:t>
            </a:r>
          </a:p>
          <a:p>
            <a:pPr algn="just"/>
            <a:endParaRPr lang="en-IN" sz="2400" dirty="0" smtClean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ASSESSMENT &amp; EVALUATION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At the end of the two-year training programme, all cadets will undergo a series of tests, including physical, written and skill-based components. On the basis of the performance in such tests, each SPC will be awarded grades appropriate to his/her level of proficiency. At the end of the programme the participating students can be awarded an SPC Certificate.</a:t>
            </a:r>
          </a:p>
          <a:p>
            <a:pPr algn="just"/>
            <a:endParaRPr lang="en-IN" sz="22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/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An evaluation of the implementation of the Programme through an external agency one year after its </a:t>
            </a:r>
            <a:r>
              <a:rPr lang="en-IN" sz="2200" dirty="0" err="1" smtClean="0">
                <a:solidFill>
                  <a:srgbClr val="002060"/>
                </a:solidFill>
                <a:latin typeface="Bookman Old Style" pitchFamily="18" charset="0"/>
              </a:rPr>
              <a:t>operationalization</a:t>
            </a: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 would be conducted by the Union Government</a:t>
            </a:r>
          </a:p>
          <a:p>
            <a:endParaRPr lang="en-IN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TRAINING FOR CPOs &amp; ACPOs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4768865"/>
          </a:xfrm>
        </p:spPr>
        <p:txBody>
          <a:bodyPr>
            <a:normAutofit lnSpcReduction="10000"/>
          </a:bodyPr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dirty="0" smtClean="0">
                <a:solidFill>
                  <a:srgbClr val="002060"/>
                </a:solidFill>
                <a:latin typeface="Bookman Old Style" pitchFamily="18" charset="0"/>
              </a:rPr>
              <a:t>5 day residential training course for CPOs (Community Police officer- Teacher) and ACPOs (Additional Community Police officer – Teacher).</a:t>
            </a:r>
          </a:p>
          <a:p>
            <a:pPr marL="457200" indent="-457200" algn="just">
              <a:lnSpc>
                <a:spcPct val="150000"/>
              </a:lnSpc>
              <a:buNone/>
            </a:pPr>
            <a:endParaRPr lang="en-IN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dirty="0" smtClean="0">
                <a:solidFill>
                  <a:srgbClr val="002060"/>
                </a:solidFill>
                <a:latin typeface="Bookman Old Style" pitchFamily="18" charset="0"/>
              </a:rPr>
              <a:t>In this training programme teachers are facilitated to acquire fitness and develop positive traits.</a:t>
            </a:r>
          </a:p>
          <a:p>
            <a:pPr marL="457200" indent="-457200" algn="just">
              <a:lnSpc>
                <a:spcPct val="150000"/>
              </a:lnSpc>
              <a:buNone/>
            </a:pPr>
            <a:endParaRPr lang="en-IN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000" dirty="0" smtClean="0">
                <a:solidFill>
                  <a:srgbClr val="002060"/>
                </a:solidFill>
                <a:latin typeface="Bookman Old Style" pitchFamily="18" charset="0"/>
              </a:rPr>
              <a:t>It is advisable to conduct such training at  a  centrally  located  Police Training Facility for CPOs/ACPOs from all over the District / City.</a:t>
            </a:r>
            <a:endParaRPr lang="en-IN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TRAINING FOR DRILL INSTRUCTORS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romanLcParenBoth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The basic course for Drill Instructors is a 3-days residential training programme</a:t>
            </a:r>
          </a:p>
          <a:p>
            <a:pPr marL="514350" indent="-514350">
              <a:lnSpc>
                <a:spcPct val="150000"/>
              </a:lnSpc>
              <a:buNone/>
            </a:pPr>
            <a:endParaRPr lang="en-IN" sz="20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(ii) It is meant to orient police personnel as educators of high school students.</a:t>
            </a:r>
            <a:endParaRPr lang="en-IN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ORIENTATION COURSE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71480"/>
            <a:ext cx="8229600" cy="6286520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en-IN" sz="1800" b="1" u="sng" dirty="0" smtClean="0">
                <a:solidFill>
                  <a:srgbClr val="002060"/>
                </a:solidFill>
                <a:latin typeface="Bookman Old Style" pitchFamily="18" charset="0"/>
              </a:rPr>
              <a:t>One day training programme </a:t>
            </a:r>
          </a:p>
          <a:p>
            <a:pPr algn="just">
              <a:buFont typeface="Wingdings" pitchFamily="2" charset="2"/>
              <a:buChar char="§"/>
            </a:pPr>
            <a:r>
              <a:rPr lang="en-IN" sz="1800" dirty="0">
                <a:solidFill>
                  <a:srgbClr val="002060"/>
                </a:solidFill>
                <a:latin typeface="Bookman Old Style" pitchFamily="18" charset="0"/>
              </a:rPr>
              <a:t>To explain the  aims, objectives and other details of SPC Project </a:t>
            </a: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are to be </a:t>
            </a:r>
            <a:r>
              <a:rPr lang="en-IN" sz="1800" dirty="0">
                <a:solidFill>
                  <a:srgbClr val="002060"/>
                </a:solidFill>
                <a:latin typeface="Bookman Old Style" pitchFamily="18" charset="0"/>
              </a:rPr>
              <a:t>organized </a:t>
            </a:r>
            <a:endParaRPr lang="en-IN" sz="18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Participants: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District Nodal Officers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Addl. District Nodal Officers,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Student Police Liaison Officers  (Inspector), 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SHOs,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Drill   Instructors, 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Community  Police Officers,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Heads  of  Education  institutions  which  is   selected  for implementing SPC Project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District level officers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Forest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Enforcement &amp; NIBCID, 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Transport, 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IN" sz="1800" dirty="0" smtClean="0">
                <a:solidFill>
                  <a:srgbClr val="002060"/>
                </a:solidFill>
                <a:latin typeface="Bookman Old Style" pitchFamily="18" charset="0"/>
              </a:rPr>
              <a:t>Fire  force and  Local  Self Government</a:t>
            </a:r>
            <a:r>
              <a:rPr lang="en-IN" sz="1800" dirty="0" smtClean="0">
                <a:solidFill>
                  <a:srgbClr val="0070C0"/>
                </a:solidFill>
                <a:latin typeface="Bookman Old Style" pitchFamily="18" charset="0"/>
              </a:rPr>
              <a:t>.</a:t>
            </a:r>
            <a:endParaRPr lang="en-IN" sz="18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REFRESHER COURSE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357298"/>
            <a:ext cx="8329642" cy="514353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IN" sz="2400" u="sng" dirty="0" smtClean="0">
                <a:solidFill>
                  <a:srgbClr val="002060"/>
                </a:solidFill>
                <a:latin typeface="Bookman Old Style" pitchFamily="18" charset="0"/>
              </a:rPr>
              <a:t>Every  year,  Refresher  training  courses  for  various  categories  of officials are  conducted.</a:t>
            </a:r>
          </a:p>
          <a:p>
            <a:pPr algn="just">
              <a:lnSpc>
                <a:spcPct val="110000"/>
              </a:lnSpc>
              <a:buNone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en-IN" sz="2400" i="1" u="sng" dirty="0" smtClean="0">
                <a:solidFill>
                  <a:srgbClr val="002060"/>
                </a:solidFill>
                <a:latin typeface="Bookman Old Style" pitchFamily="18" charset="0"/>
              </a:rPr>
              <a:t>Two-day Programme </a:t>
            </a: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for District Nodal Officer, PSLOs (Police Student Liaison officer - Inspector of Police/SI/SHO), SHOs (Station House officer) and Heads of Educational Institutions, Drill   Instructors,  and  </a:t>
            </a:r>
          </a:p>
          <a:p>
            <a:pPr algn="just">
              <a:lnSpc>
                <a:spcPct val="110000"/>
              </a:lnSpc>
              <a:buNone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en-IN" sz="2400" i="1" u="sng" dirty="0" smtClean="0">
                <a:solidFill>
                  <a:srgbClr val="002060"/>
                </a:solidFill>
                <a:latin typeface="Bookman Old Style" pitchFamily="18" charset="0"/>
              </a:rPr>
              <a:t>Three-days residential programme </a:t>
            </a: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for CPOs (Community Police officer- Teacher) and ACPOs (Additional Community Police Officer- Teacher).</a:t>
            </a:r>
            <a:endParaRPr lang="en-IN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sz="2700" b="1" dirty="0" smtClean="0">
                <a:solidFill>
                  <a:srgbClr val="C00000"/>
                </a:solidFill>
                <a:latin typeface="Bookman Old Style" pitchFamily="18" charset="0"/>
              </a:rPr>
              <a:t>IDENTIFICATION OF SCHOOLS </a:t>
            </a:r>
            <a:br>
              <a:rPr lang="en-IN" sz="27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en-IN" sz="2700" b="1" dirty="0" smtClean="0">
                <a:solidFill>
                  <a:srgbClr val="C00000"/>
                </a:solidFill>
                <a:latin typeface="Bookman Old Style" pitchFamily="18" charset="0"/>
              </a:rPr>
              <a:t>&amp; </a:t>
            </a:r>
            <a:br>
              <a:rPr lang="en-IN" sz="27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en-IN" sz="2700" b="1" dirty="0" smtClean="0">
                <a:solidFill>
                  <a:srgbClr val="C00000"/>
                </a:solidFill>
                <a:latin typeface="Bookman Old Style" pitchFamily="18" charset="0"/>
              </a:rPr>
              <a:t>SOURCE OF FUNDS FOR THE IMPLEMENTATION OF THE PROGRAMME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71472" y="2357430"/>
          <a:ext cx="8072494" cy="3275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062"/>
                <a:gridCol w="1977220"/>
                <a:gridCol w="2618106"/>
                <a:gridCol w="2618106"/>
              </a:tblGrid>
              <a:tr h="52951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Funds sanctioned as per G.O. (Ms.) No.1292, Home (Modern) Department, dated:03.09.2018 for the implementation of SPCP in Tamil Nadu</a:t>
                      </a:r>
                      <a:endParaRPr lang="en-US" sz="11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</a:tr>
              <a:tr h="529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Sl. No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Year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Funds allotted (Total)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(in Rs.)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Funds allotted per school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(in Rs.)</a:t>
                      </a:r>
                      <a:endParaRPr lang="en-US" sz="1200" b="1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</a:tr>
              <a:tr h="529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1)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2016-2017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latin typeface="Bookman Old Style" pitchFamily="18" charset="0"/>
                          <a:ea typeface="Calibri"/>
                          <a:cs typeface="Arial"/>
                        </a:rPr>
                        <a:t>3,08,00,000</a:t>
                      </a:r>
                      <a:endParaRPr lang="en-US" sz="140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50,000 </a:t>
                      </a:r>
                      <a:r>
                        <a:rPr lang="en-IN" sz="14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*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</a:tr>
              <a:tr h="529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latin typeface="Bookman Old Style" pitchFamily="18" charset="0"/>
                          <a:ea typeface="Calibri"/>
                          <a:cs typeface="Arial"/>
                        </a:rPr>
                        <a:t>2)</a:t>
                      </a:r>
                      <a:endParaRPr lang="en-US" sz="140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2017-2018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4,12,45,000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50,000 </a:t>
                      </a:r>
                      <a:r>
                        <a:rPr lang="en-IN" sz="1400" b="1" dirty="0">
                          <a:latin typeface="Bookman Old Style" pitchFamily="18" charset="0"/>
                          <a:ea typeface="Calibri"/>
                          <a:cs typeface="Arial"/>
                        </a:rPr>
                        <a:t>*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</a:tr>
              <a:tr h="1126115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As per the </a:t>
                      </a:r>
                      <a:r>
                        <a:rPr lang="en-IN" sz="1400" kern="1200" dirty="0" err="1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para</a:t>
                      </a:r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 of Guidelines for implementation of SPC Programme issued vide letter No.VI.21011/51/2016-PM-I, dated:31.03.2017, where it has been stated that an allotment amount of Rs.50,000/- per annum may be made to each school.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FUNDS TO SCHOOLS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769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An allotment of Rs. 50,000/- per annum is provided made to each school.</a:t>
            </a:r>
          </a:p>
          <a:p>
            <a:pPr algn="just">
              <a:buFont typeface="Wingdings" pitchFamily="2" charset="2"/>
              <a:buChar char="§"/>
            </a:pPr>
            <a:endParaRPr lang="en-IN" sz="22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Out of this amount,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A sum Rs.16,000/- may be earmarked for teaching aids, </a:t>
            </a:r>
          </a:p>
          <a:p>
            <a:pPr lvl="1" algn="just">
              <a:buNone/>
            </a:pPr>
            <a:endParaRPr lang="en-IN" sz="11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Another Rs. 24,000/- for outdoor activities. </a:t>
            </a:r>
          </a:p>
          <a:p>
            <a:pPr lvl="1" algn="just">
              <a:buNone/>
            </a:pPr>
            <a:endParaRPr lang="en-IN" sz="11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Rs. 5,000/- for training and </a:t>
            </a:r>
          </a:p>
          <a:p>
            <a:pPr lvl="1" algn="just">
              <a:buNone/>
            </a:pPr>
            <a:endParaRPr lang="en-IN" sz="11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Rs. 5,000/- for Contingency.</a:t>
            </a:r>
            <a:endParaRPr lang="en-IN" sz="22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43956" cy="107157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en-US" sz="2200" b="1" dirty="0" smtClean="0">
                <a:solidFill>
                  <a:srgbClr val="C00000"/>
                </a:solidFill>
                <a:latin typeface="Bookman Old Style" pitchFamily="18" charset="0"/>
              </a:rPr>
              <a:t>MASTER TRAINERS (PROPOSED BY CHIEF OFFICE FOR TRAINING THE SPCP PERSONNEL – </a:t>
            </a:r>
            <a:br>
              <a:rPr lang="en-US" sz="22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en-US" sz="2200" b="1" dirty="0" smtClean="0">
                <a:solidFill>
                  <a:srgbClr val="C00000"/>
                </a:solidFill>
                <a:latin typeface="Bookman Old Style" pitchFamily="18" charset="0"/>
              </a:rPr>
              <a:t>(TRAINING IS YET TO BE COMMENCED</a:t>
            </a:r>
            <a:r>
              <a:rPr lang="en-US" sz="2000" dirty="0" smtClean="0">
                <a:solidFill>
                  <a:srgbClr val="C00000"/>
                </a:solidFill>
              </a:rPr>
              <a:t>) </a:t>
            </a:r>
            <a: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1428736"/>
          <a:ext cx="8286808" cy="5172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151"/>
                <a:gridCol w="2724047"/>
                <a:gridCol w="4874610"/>
              </a:tblGrid>
              <a:tr h="4788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Bookman Old Style" pitchFamily="18" charset="0"/>
                        </a:rPr>
                        <a:t>S.No</a:t>
                      </a:r>
                      <a:r>
                        <a:rPr lang="en-US" sz="1400" dirty="0" smtClean="0">
                          <a:latin typeface="Bookman Old Style" pitchFamily="18" charset="0"/>
                        </a:rPr>
                        <a:t>.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Bookman Old Style" pitchFamily="18" charset="0"/>
                        </a:rPr>
                        <a:t>Name of the Departments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Bookman Old Style" pitchFamily="18" charset="0"/>
                        </a:rPr>
                        <a:t>Details of officer nominated for Master Trainers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8357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Bookman Old Style" pitchFamily="18" charset="0"/>
                        </a:rPr>
                        <a:t>1.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Tamil Nadu Police Academy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Name: Tr. M. 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Ramasubramanian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</a:t>
                      </a:r>
                      <a:endParaRPr lang="en-US" sz="1200" dirty="0" smtClean="0">
                        <a:latin typeface="Bookman Old Style" pitchFamily="18" charset="0"/>
                      </a:endParaRP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Designation: Deputy Superintendent of Police, (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Retd</a:t>
                      </a:r>
                      <a:r>
                        <a:rPr lang="en-US" sz="1200" dirty="0" smtClean="0">
                          <a:latin typeface="Bookman Old Style" pitchFamily="18" charset="0"/>
                        </a:rPr>
                        <a:t>),</a:t>
                      </a: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Place: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Tamil Nadu Police Academy, Chennai-127.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Phone No: 9498103510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10215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Bookman Old Style" pitchFamily="18" charset="0"/>
                        </a:rPr>
                        <a:t>2.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Education Department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Name: Tr. S. 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Pasupathy</a:t>
                      </a:r>
                      <a:r>
                        <a:rPr lang="en-US" sz="1200" dirty="0" smtClean="0">
                          <a:latin typeface="Bookman Old Style" pitchFamily="18" charset="0"/>
                        </a:rPr>
                        <a:t>, </a:t>
                      </a: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Designation: B.T., Asst (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Maths</a:t>
                      </a:r>
                      <a:r>
                        <a:rPr lang="en-US" sz="1200" dirty="0" smtClean="0">
                          <a:latin typeface="Bookman Old Style" pitchFamily="18" charset="0"/>
                        </a:rPr>
                        <a:t>),</a:t>
                      </a: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Place: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Govt. Hr. School, MMDA Colony,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Arumbakkam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, Chennai-106.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Phone No: 9444207278</a:t>
                      </a:r>
                      <a:endParaRPr lang="en-US" sz="1200" dirty="0" smtClean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11643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Bookman Old Style" pitchFamily="18" charset="0"/>
                        </a:rPr>
                        <a:t>3.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Sports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authority of Tamil Nadu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Name: Tr. A. 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Rajan</a:t>
                      </a:r>
                      <a:r>
                        <a:rPr lang="en-US" sz="1200" dirty="0" smtClean="0">
                          <a:latin typeface="Bookman Old Style" pitchFamily="18" charset="0"/>
                        </a:rPr>
                        <a:t>, (Contract),</a:t>
                      </a: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Designation: Athletic Coach,</a:t>
                      </a:r>
                    </a:p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Place: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Jawaharlal Nehru Stadium, Chennai-3, 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Sport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Hostal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of Excellence (Boys).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Phone No: 9444136735</a:t>
                      </a:r>
                      <a:endParaRPr lang="en-US" sz="1200" dirty="0" smtClean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8357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Bookman Old Style" pitchFamily="18" charset="0"/>
                        </a:rPr>
                        <a:t>4.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Transport Department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Name: Tr. P. </a:t>
                      </a:r>
                      <a:r>
                        <a:rPr lang="en-US" sz="1200" dirty="0" err="1" smtClean="0">
                          <a:latin typeface="Bookman Old Style" pitchFamily="18" charset="0"/>
                        </a:rPr>
                        <a:t>Jeyabaskaran</a:t>
                      </a:r>
                      <a:r>
                        <a:rPr lang="en-US" sz="1200" dirty="0" smtClean="0">
                          <a:latin typeface="Bookman Old Style" pitchFamily="18" charset="0"/>
                        </a:rPr>
                        <a:t>,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B.E., M.B.A.,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Designation: Regional Transport officer,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Place: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Tiruvallur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(Regional Transport office)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Phone: 044-27663333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8357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Bookman Old Style" pitchFamily="18" charset="0"/>
                        </a:rPr>
                        <a:t>5.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Fire &amp; Rescue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Services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Bookman Old Style" pitchFamily="18" charset="0"/>
                        </a:rPr>
                        <a:t>Name: Tr. V.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Elumalai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B.Sc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 (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Chema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) M.A (Public Admin)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Designation: Lecturer/ Assistant District officer,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Place: State Training Centre, </a:t>
                      </a:r>
                      <a:r>
                        <a:rPr lang="en-US" sz="1200" baseline="0" dirty="0" err="1" smtClean="0">
                          <a:latin typeface="Bookman Old Style" pitchFamily="18" charset="0"/>
                        </a:rPr>
                        <a:t>Tambaram</a:t>
                      </a:r>
                      <a:r>
                        <a:rPr lang="en-US" sz="1200" baseline="0" dirty="0" smtClean="0">
                          <a:latin typeface="Bookman Old Style" pitchFamily="18" charset="0"/>
                        </a:rPr>
                        <a:t>, Chennai- 47.</a:t>
                      </a:r>
                    </a:p>
                    <a:p>
                      <a:r>
                        <a:rPr lang="en-US" sz="1200" baseline="0" dirty="0" smtClean="0">
                          <a:latin typeface="Bookman Old Style" pitchFamily="18" charset="0"/>
                        </a:rPr>
                        <a:t>Phone. No: 9445086007.</a:t>
                      </a:r>
                      <a:endParaRPr lang="en-US" sz="12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  <a:latin typeface="Bookman Old Style" pitchFamily="18" charset="0"/>
              </a:rPr>
              <a:t>FUNDS TO BE DISTRIBUTED BY CHIEF OFFICE FOR THE IMPLEMENTATION OF SPCP (2017-2018)</a:t>
            </a:r>
            <a:endParaRPr lang="en-US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72453" cy="361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14"/>
                <a:gridCol w="3951067"/>
                <a:gridCol w="3264172"/>
              </a:tblGrid>
              <a:tr h="9149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Sl. No</a:t>
                      </a:r>
                      <a:endParaRPr lang="en-US" sz="1200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Name of the </a:t>
                      </a:r>
                      <a:r>
                        <a:rPr lang="en-IN" sz="1200" dirty="0" err="1">
                          <a:latin typeface="Bookman Old Style"/>
                          <a:ea typeface="Calibri"/>
                          <a:cs typeface="Arial"/>
                        </a:rPr>
                        <a:t>Commissionerate</a:t>
                      </a: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/ District</a:t>
                      </a:r>
                      <a:endParaRPr lang="en-US" sz="1200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Fund to be allotted to each </a:t>
                      </a:r>
                      <a:r>
                        <a:rPr lang="en-IN" sz="1200" dirty="0" err="1">
                          <a:latin typeface="Bookman Old Style"/>
                          <a:ea typeface="Calibri"/>
                          <a:cs typeface="Arial"/>
                        </a:rPr>
                        <a:t>Commissionerate</a:t>
                      </a: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/ Districts for implementing SPCP</a:t>
                      </a:r>
                      <a:endParaRPr lang="en-US" sz="1200" dirty="0">
                        <a:latin typeface="Calibri"/>
                        <a:ea typeface="Times New Roman"/>
                        <a:cs typeface="Latha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Bookman Old Style"/>
                          <a:ea typeface="Calibri"/>
                          <a:cs typeface="Arial"/>
                        </a:rPr>
                        <a:t>(in Rs.)</a:t>
                      </a:r>
                      <a:endParaRPr lang="en-US" sz="1200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</a:tr>
              <a:tr h="440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1)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latin typeface="Bookman Old Style" pitchFamily="18" charset="0"/>
                          <a:ea typeface="Calibri"/>
                          <a:cs typeface="Arial"/>
                        </a:rPr>
                        <a:t>Chennai </a:t>
                      </a: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City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1,38,00,000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</a:tr>
              <a:tr h="440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2)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latin typeface="Bookman Old Style" pitchFamily="18" charset="0"/>
                          <a:ea typeface="Calibri"/>
                          <a:cs typeface="Arial"/>
                        </a:rPr>
                        <a:t>Kancheepuram</a:t>
                      </a: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 District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1,37,00,000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</a:tr>
              <a:tr h="440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3)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latin typeface="Bookman Old Style" pitchFamily="18" charset="0"/>
                          <a:ea typeface="Calibri"/>
                          <a:cs typeface="Arial"/>
                        </a:rPr>
                        <a:t>Thiruvallur</a:t>
                      </a: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 District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1,37,00,000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</a:tr>
              <a:tr h="440009">
                <a:tc gridSpan="2">
                  <a:txBody>
                    <a:bodyPr/>
                    <a:lstStyle/>
                    <a:p>
                      <a:pPr algn="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Sub-total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Bookman Old Style" pitchFamily="18" charset="0"/>
                          <a:ea typeface="Calibri"/>
                          <a:cs typeface="Arial"/>
                        </a:rPr>
                        <a:t>4,12,00,000</a:t>
                      </a:r>
                      <a:endParaRPr lang="en-US" sz="1400" dirty="0">
                        <a:latin typeface="Bookman Old Style" pitchFamily="18" charset="0"/>
                        <a:ea typeface="Times New Roman"/>
                        <a:cs typeface="Latha"/>
                      </a:endParaRPr>
                    </a:p>
                  </a:txBody>
                  <a:tcPr marL="68580" marR="68580" marT="0" marB="0"/>
                </a:tc>
              </a:tr>
              <a:tr h="499724">
                <a:tc gridSpan="2">
                  <a:txBody>
                    <a:bodyPr/>
                    <a:lstStyle/>
                    <a:p>
                      <a:pPr algn="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SPC / State Nodal Officers Secretariat Contingency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45,000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0009">
                <a:tc gridSpan="2">
                  <a:txBody>
                    <a:bodyPr/>
                    <a:lstStyle/>
                    <a:p>
                      <a:pPr algn="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Grand Total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400" kern="120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4,12,45,000</a:t>
                      </a:r>
                      <a:endParaRPr lang="en-US" sz="1400" dirty="0">
                        <a:latin typeface="Bookman Old Styl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714356"/>
            <a:ext cx="8358246" cy="564360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IN" sz="2600" b="1" dirty="0" smtClean="0">
                <a:solidFill>
                  <a:srgbClr val="002060"/>
                </a:solidFill>
                <a:latin typeface="Bookman Old Style" pitchFamily="18" charset="0"/>
              </a:rPr>
              <a:t>Launch of the SPCP: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At </a:t>
            </a:r>
            <a:r>
              <a:rPr lang="en-IN" sz="2600" dirty="0" err="1" smtClean="0">
                <a:solidFill>
                  <a:srgbClr val="002060"/>
                </a:solidFill>
                <a:latin typeface="Bookman Old Style" pitchFamily="18" charset="0"/>
              </a:rPr>
              <a:t>Gurugran</a:t>
            </a: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- 21.07.2018</a:t>
            </a:r>
          </a:p>
          <a:p>
            <a:pPr algn="just">
              <a:buNone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	</a:t>
            </a:r>
          </a:p>
          <a:p>
            <a:pPr algn="just">
              <a:buNone/>
            </a:pPr>
            <a:r>
              <a:rPr lang="en-IN" sz="2600" b="1" dirty="0" smtClean="0">
                <a:solidFill>
                  <a:srgbClr val="002060"/>
                </a:solidFill>
                <a:latin typeface="Bookman Old Style" pitchFamily="18" charset="0"/>
              </a:rPr>
              <a:t>Master trainer: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 They should train all the trainers</a:t>
            </a:r>
            <a:endParaRPr lang="en-IN" sz="2600" dirty="0" smtClean="0">
              <a:solidFill>
                <a:srgbClr val="002060"/>
              </a:solidFill>
              <a:latin typeface="Bookman Old Style" pitchFamily="18" charset="0"/>
              <a:ea typeface="Times New Roman"/>
              <a:cs typeface="Latha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IN" sz="2600" dirty="0" smtClean="0">
              <a:solidFill>
                <a:srgbClr val="002060"/>
              </a:solidFill>
              <a:latin typeface="Bookman Old Style" pitchFamily="18" charset="0"/>
              <a:ea typeface="Times New Roman"/>
              <a:cs typeface="Latha"/>
            </a:endParaRPr>
          </a:p>
          <a:p>
            <a:pPr>
              <a:buNone/>
            </a:pPr>
            <a:r>
              <a:rPr lang="en-IN" sz="2600" b="1" dirty="0" smtClean="0">
                <a:solidFill>
                  <a:srgbClr val="002060"/>
                </a:solidFill>
                <a:latin typeface="Bookman Old Style" pitchFamily="18" charset="0"/>
              </a:rPr>
              <a:t>Training to Students: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Students: 8</a:t>
            </a:r>
            <a:r>
              <a:rPr lang="en-IN" sz="2600" baseline="30000" dirty="0" smtClean="0">
                <a:solidFill>
                  <a:srgbClr val="002060"/>
                </a:solidFill>
                <a:latin typeface="Bookman Old Style" pitchFamily="18" charset="0"/>
              </a:rPr>
              <a:t>th</a:t>
            </a: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 and 9</a:t>
            </a:r>
            <a:r>
              <a:rPr lang="en-IN" sz="2600" baseline="30000" dirty="0" smtClean="0">
                <a:solidFill>
                  <a:srgbClr val="002060"/>
                </a:solidFill>
                <a:latin typeface="Bookman Old Style" pitchFamily="18" charset="0"/>
              </a:rPr>
              <a:t>th</a:t>
            </a: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 Standard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Once a week</a:t>
            </a:r>
          </a:p>
          <a:p>
            <a:pPr marL="571500" indent="-571500">
              <a:buFont typeface="+mj-lt"/>
              <a:buAutoNum type="romanUcPeriod"/>
            </a:pPr>
            <a:r>
              <a:rPr lang="en-IN" sz="2600" dirty="0" smtClean="0">
                <a:solidFill>
                  <a:srgbClr val="002060"/>
                </a:solidFill>
                <a:latin typeface="Bookman Old Style" pitchFamily="18" charset="0"/>
              </a:rPr>
              <a:t>For two years</a:t>
            </a:r>
          </a:p>
          <a:p>
            <a:endParaRPr lang="en-IN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69" r="7407"/>
          <a:stretch>
            <a:fillRect/>
          </a:stretch>
        </p:blipFill>
        <p:spPr bwMode="auto">
          <a:xfrm>
            <a:off x="1643042" y="500042"/>
            <a:ext cx="5629111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71670" y="14285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Bookman Old Style" pitchFamily="18" charset="0"/>
              </a:rPr>
              <a:t>FORMATION OF COMMITTEE (SPCP)</a:t>
            </a:r>
            <a:endParaRPr lang="en-US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12" r="11046"/>
          <a:stretch>
            <a:fillRect/>
          </a:stretch>
        </p:blipFill>
        <p:spPr bwMode="auto">
          <a:xfrm>
            <a:off x="1857356" y="428604"/>
            <a:ext cx="507209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14744" y="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-2-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50" r="8750" b="5682"/>
          <a:stretch>
            <a:fillRect/>
          </a:stretch>
        </p:blipFill>
        <p:spPr bwMode="auto">
          <a:xfrm>
            <a:off x="1785918" y="857232"/>
            <a:ext cx="53524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Bookman Old Style" pitchFamily="18" charset="0"/>
              </a:rPr>
              <a:t>LETTER ADDRESSED TO ALL UNIT OFFICERS  - CALLING FOR PARTICULARS RELATED TO SPCP IN THE BPR&amp;D FORMAT</a:t>
            </a:r>
            <a:endParaRPr lang="en-US" sz="1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47" r="6579" b="6098"/>
          <a:stretch>
            <a:fillRect/>
          </a:stretch>
        </p:blipFill>
        <p:spPr bwMode="auto">
          <a:xfrm>
            <a:off x="1643042" y="327726"/>
            <a:ext cx="5286412" cy="653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643306" y="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-2-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720" b="7308"/>
          <a:stretch>
            <a:fillRect/>
          </a:stretch>
        </p:blipFill>
        <p:spPr bwMode="auto">
          <a:xfrm>
            <a:off x="2071670" y="785794"/>
            <a:ext cx="46434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00100" y="142852"/>
            <a:ext cx="6929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Bookman Old Style" pitchFamily="18" charset="0"/>
              </a:rPr>
              <a:t>FINANCIAL SANCTION G.O FOR THE IMPLEMENTATION FOR SPCP UNDER MPF SCHEME FOR THE YEARS 2016-17 &amp; 2017-18</a:t>
            </a:r>
            <a:endParaRPr lang="en-US" sz="15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22" t="2525" r="8696" b="4349"/>
          <a:stretch>
            <a:fillRect/>
          </a:stretch>
        </p:blipFill>
        <p:spPr bwMode="auto">
          <a:xfrm>
            <a:off x="2143108" y="500042"/>
            <a:ext cx="478634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00496" y="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-2-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75" r="13065" b="5927"/>
          <a:stretch>
            <a:fillRect/>
          </a:stretch>
        </p:blipFill>
        <p:spPr bwMode="auto">
          <a:xfrm>
            <a:off x="2071670" y="571480"/>
            <a:ext cx="471490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71934" y="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- 3 -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32"/>
            <a:ext cx="485778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0"/>
            <a:ext cx="7786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Bookman Old Style" pitchFamily="18" charset="0"/>
              </a:rPr>
              <a:t>GOVERNMENT LETTER RELATED TO IDENTIFICATION OF 412 HIGH AND HIGHER SECONDARY SCHOOLS AT CHENNAI CITY, KANCHEEPURAM &amp; THIRUVALLUR DISTRICT</a:t>
            </a:r>
            <a:endParaRPr lang="en-US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00042"/>
            <a:ext cx="49292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86182" y="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-2-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thank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TRAINING PROGRAMME (5 components) </a:t>
            </a:r>
            <a:endParaRPr lang="en-IN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5286412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(</a:t>
            </a:r>
            <a:r>
              <a:rPr lang="en-IN" dirty="0" err="1" smtClean="0">
                <a:solidFill>
                  <a:srgbClr val="002060"/>
                </a:solidFill>
                <a:latin typeface="Bookman Old Style" pitchFamily="18" charset="0"/>
              </a:rPr>
              <a:t>i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)</a:t>
            </a:r>
            <a:r>
              <a:rPr lang="en-IN" u="sng" dirty="0" smtClean="0">
                <a:solidFill>
                  <a:srgbClr val="002060"/>
                </a:solidFill>
                <a:latin typeface="Bookman Old Style" pitchFamily="18" charset="0"/>
              </a:rPr>
              <a:t>Physical Training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 – </a:t>
            </a:r>
          </a:p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	Outdoor Training- Half a day twice a month</a:t>
            </a:r>
          </a:p>
          <a:p>
            <a:pPr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	After School Hours or on week end.</a:t>
            </a:r>
          </a:p>
          <a:p>
            <a:pPr>
              <a:buFont typeface="Wingdings" pitchFamily="2" charset="2"/>
              <a:buChar char="Ø"/>
            </a:pPr>
            <a:endParaRPr lang="en-IN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(ii)</a:t>
            </a:r>
            <a:r>
              <a:rPr lang="en-IN" u="sng" dirty="0" smtClean="0">
                <a:solidFill>
                  <a:srgbClr val="002060"/>
                </a:solidFill>
                <a:latin typeface="Bookman Old Style" pitchFamily="18" charset="0"/>
              </a:rPr>
              <a:t>Indoor Training / study classes 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– </a:t>
            </a:r>
          </a:p>
          <a:p>
            <a:pPr lvl="0">
              <a:buNone/>
            </a:pPr>
            <a:r>
              <a:rPr lang="en-IN" dirty="0">
                <a:solidFill>
                  <a:srgbClr val="002060"/>
                </a:solidFill>
                <a:latin typeface="Bookman Old Style" pitchFamily="18" charset="0"/>
              </a:rPr>
              <a:t>	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One class per month</a:t>
            </a:r>
          </a:p>
          <a:p>
            <a:pPr lvl="0">
              <a:buNone/>
            </a:pPr>
            <a:endParaRPr lang="en-IN" u="sng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just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(iii)</a:t>
            </a:r>
            <a:r>
              <a:rPr lang="en-IN" u="sng" dirty="0" smtClean="0">
                <a:solidFill>
                  <a:srgbClr val="002060"/>
                </a:solidFill>
                <a:latin typeface="Bookman Old Style" pitchFamily="18" charset="0"/>
              </a:rPr>
              <a:t>Field visits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: Field visits to establishments that administer, implement and adjudicate the law, places of historical, cultural, scientific and national importance</a:t>
            </a:r>
          </a:p>
          <a:p>
            <a:pPr lvl="0">
              <a:buNone/>
            </a:pPr>
            <a:endParaRPr lang="en-IN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(iv)</a:t>
            </a:r>
            <a:r>
              <a:rPr lang="en-IN" u="sng" dirty="0" smtClean="0">
                <a:solidFill>
                  <a:srgbClr val="002060"/>
                </a:solidFill>
                <a:latin typeface="Bookman Old Style" pitchFamily="18" charset="0"/>
              </a:rPr>
              <a:t>SPC Camps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 –</a:t>
            </a:r>
          </a:p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	Mini Camp (2 Day camp during vacation)</a:t>
            </a:r>
          </a:p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	Annual District Level Summer Camp ( 3 days residential camp) </a:t>
            </a:r>
          </a:p>
          <a:p>
            <a:pPr lvl="0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	Annual State-Level Summer Camp ( 5 days residential camp)</a:t>
            </a:r>
          </a:p>
          <a:p>
            <a:pPr lvl="0">
              <a:buFont typeface="Wingdings" pitchFamily="2" charset="2"/>
              <a:buChar char="Ø"/>
            </a:pPr>
            <a:endParaRPr lang="en-IN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(v)</a:t>
            </a:r>
            <a:r>
              <a:rPr lang="en-IN" u="sng" dirty="0" smtClean="0">
                <a:solidFill>
                  <a:srgbClr val="002060"/>
                </a:solidFill>
                <a:latin typeface="Bookman Old Style" pitchFamily="18" charset="0"/>
              </a:rPr>
              <a:t> Practical training projects</a:t>
            </a:r>
            <a:r>
              <a:rPr lang="en-IN" dirty="0" smtClean="0">
                <a:solidFill>
                  <a:srgbClr val="002060"/>
                </a:solidFill>
                <a:latin typeface="Bookman Old Style" pitchFamily="18" charset="0"/>
              </a:rPr>
              <a:t>: Awareness classes for fellow students on various community issues such as road safety, drug and substance abuse. Environmental protection and aspects of law and crime.</a:t>
            </a:r>
          </a:p>
          <a:p>
            <a:endParaRPr lang="en-IN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  <a:latin typeface="Bookman Old Style" pitchFamily="18" charset="0"/>
              </a:rPr>
              <a:t>COMMITTEES FORMED:</a:t>
            </a:r>
            <a:r>
              <a:rPr lang="en-IN" sz="2000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IN" sz="2000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en-IN" sz="2000" dirty="0" smtClean="0">
                <a:solidFill>
                  <a:srgbClr val="C00000"/>
                </a:solidFill>
                <a:latin typeface="Bookman Old Style" pitchFamily="18" charset="0"/>
              </a:rPr>
              <a:t>(as per G.O Ms. No.: 356, Home Modern Dept, dt:29.05.2018)</a:t>
            </a:r>
            <a:br>
              <a:rPr lang="en-IN" sz="2000" dirty="0" smtClean="0">
                <a:solidFill>
                  <a:srgbClr val="C00000"/>
                </a:solidFill>
                <a:latin typeface="Bookman Old Style" pitchFamily="18" charset="0"/>
              </a:rPr>
            </a:br>
            <a:endParaRPr lang="en-IN" sz="20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625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Bookman Old Style" pitchFamily="18" charset="0"/>
              </a:rPr>
              <a:t>State level monitoring committee: </a:t>
            </a: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Addl. Chief Secretary (Home) – chairman</a:t>
            </a: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Addl. Chief Secretary  (School </a:t>
            </a:r>
            <a:r>
              <a:rPr lang="en-IN" sz="2400" dirty="0">
                <a:solidFill>
                  <a:srgbClr val="002060"/>
                </a:solidFill>
                <a:latin typeface="Bookman Old Style" pitchFamily="18" charset="0"/>
              </a:rPr>
              <a:t>E</a:t>
            </a: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ducation) – member</a:t>
            </a: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DGP – member.</a:t>
            </a:r>
          </a:p>
          <a:p>
            <a:pPr lvl="0" algn="just">
              <a:buNone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Bookman Old Style" pitchFamily="18" charset="0"/>
              </a:rPr>
              <a:t>District level monitoring committee:</a:t>
            </a: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District Magistrate – chairman</a:t>
            </a: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COP / SP – member</a:t>
            </a:r>
          </a:p>
          <a:p>
            <a:pPr lvl="0" algn="just"/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DEO / Dy. Ins. Of schools – member.</a:t>
            </a:r>
          </a:p>
          <a:p>
            <a:pPr algn="just"/>
            <a:endParaRPr lang="en-IN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  <a:latin typeface="Bookman Old Style" pitchFamily="18" charset="0"/>
              </a:rPr>
              <a:t>NODAL OFFICER</a:t>
            </a:r>
            <a:endParaRPr lang="en-IN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643470"/>
          </a:xfrm>
        </p:spPr>
        <p:txBody>
          <a:bodyPr>
            <a:noAutofit/>
          </a:bodyPr>
          <a:lstStyle/>
          <a:p>
            <a:pPr marL="571500" indent="-571500" algn="just">
              <a:buAutoNum type="romanLcParenBoth"/>
            </a:pPr>
            <a:r>
              <a:rPr lang="en-IN" sz="2100" b="1" dirty="0" smtClean="0">
                <a:solidFill>
                  <a:srgbClr val="002060"/>
                </a:solidFill>
                <a:latin typeface="Bookman Old Style" pitchFamily="18" charset="0"/>
              </a:rPr>
              <a:t>State level:</a:t>
            </a:r>
            <a:r>
              <a:rPr lang="en-IN" sz="2100" dirty="0" smtClean="0">
                <a:solidFill>
                  <a:srgbClr val="002060"/>
                </a:solidFill>
                <a:latin typeface="Bookman Old Style" pitchFamily="18" charset="0"/>
              </a:rPr>
              <a:t> ADGP/Training </a:t>
            </a:r>
            <a:r>
              <a:rPr lang="en-IN" sz="2100" b="1" dirty="0" smtClean="0">
                <a:solidFill>
                  <a:srgbClr val="002060"/>
                </a:solidFill>
                <a:latin typeface="Bookman Old Style" pitchFamily="18" charset="0"/>
              </a:rPr>
              <a:t>(as per G.O. (ms) no: 1292, home (modern) dept, </a:t>
            </a:r>
            <a:r>
              <a:rPr lang="en-IN" sz="2100" b="1" dirty="0" err="1" smtClean="0">
                <a:solidFill>
                  <a:srgbClr val="002060"/>
                </a:solidFill>
                <a:latin typeface="Bookman Old Style" pitchFamily="18" charset="0"/>
              </a:rPr>
              <a:t>dt</a:t>
            </a:r>
            <a:r>
              <a:rPr lang="en-IN" sz="2100" b="1" dirty="0" smtClean="0">
                <a:solidFill>
                  <a:srgbClr val="002060"/>
                </a:solidFill>
                <a:latin typeface="Bookman Old Style" pitchFamily="18" charset="0"/>
              </a:rPr>
              <a:t>: 03.09.2018) </a:t>
            </a:r>
            <a:r>
              <a:rPr lang="en-IN" sz="2100" dirty="0" smtClean="0">
                <a:solidFill>
                  <a:srgbClr val="0070C0"/>
                </a:solidFill>
                <a:latin typeface="Bookman Old Style" pitchFamily="18" charset="0"/>
              </a:rPr>
              <a:t>– </a:t>
            </a:r>
            <a:r>
              <a:rPr lang="en-IN" sz="2100" dirty="0" smtClean="0">
                <a:solidFill>
                  <a:srgbClr val="FF0000"/>
                </a:solidFill>
                <a:latin typeface="Bookman Old Style" pitchFamily="18" charset="0"/>
              </a:rPr>
              <a:t>Already nominated.</a:t>
            </a:r>
          </a:p>
          <a:p>
            <a:pPr marL="571500" indent="-571500" algn="just">
              <a:buAutoNum type="romanLcParenBoth"/>
            </a:pPr>
            <a:endParaRPr lang="en-IN" sz="2100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marL="571500" indent="-571500" algn="just">
              <a:buAutoNum type="romanLcParenBoth"/>
            </a:pPr>
            <a:r>
              <a:rPr lang="en-IN" sz="2100" b="1" dirty="0" smtClean="0">
                <a:solidFill>
                  <a:srgbClr val="002060"/>
                </a:solidFill>
                <a:latin typeface="Bookman Old Style" pitchFamily="18" charset="0"/>
              </a:rPr>
              <a:t>District level:</a:t>
            </a:r>
            <a:r>
              <a:rPr lang="en-IN" sz="2100" dirty="0" smtClean="0">
                <a:solidFill>
                  <a:srgbClr val="002060"/>
                </a:solidFill>
                <a:latin typeface="Bookman Old Style" pitchFamily="18" charset="0"/>
              </a:rPr>
              <a:t> Deputy Superintendent of Police in the district and Assistant Commissioner of Police, in City is designated as District / City Nodal Officer – SPC project. [The DNO/CNO (District / City Nodal Officer) has overall executive responsibility for the project implementation, within their jurisdiction. The DNO/CNO will liaise with District / City level officials, coordinate with officials from other departments and report regularly to the District / City Advisory Committee on a regular basis]. – </a:t>
            </a:r>
            <a:r>
              <a:rPr lang="en-IN" sz="2100" dirty="0" smtClean="0">
                <a:solidFill>
                  <a:srgbClr val="FF0000"/>
                </a:solidFill>
                <a:latin typeface="Bookman Old Style" pitchFamily="18" charset="0"/>
              </a:rPr>
              <a:t>To Be Nominated</a:t>
            </a:r>
            <a:r>
              <a:rPr lang="en-IN" sz="2100" dirty="0" smtClean="0">
                <a:solidFill>
                  <a:srgbClr val="0070C0"/>
                </a:solidFill>
                <a:latin typeface="Bookman Old Style" pitchFamily="18" charset="0"/>
              </a:rPr>
              <a:t>.</a:t>
            </a:r>
            <a:endParaRPr lang="en-IN" sz="21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142984"/>
            <a:ext cx="8658228" cy="34290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UNIFORM</a:t>
            </a:r>
          </a:p>
          <a:p>
            <a:pPr>
              <a:buNone/>
            </a:pPr>
            <a:endParaRPr lang="en-IN" sz="2400" b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Official- Khaki pant &amp; Khaki Shirt.</a:t>
            </a:r>
          </a:p>
          <a:p>
            <a:pPr lvl="0">
              <a:buFont typeface="Wingdings" pitchFamily="2" charset="2"/>
              <a:buChar char="§"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Physical Training - White T-Shirt &amp; Blue Pant.</a:t>
            </a:r>
          </a:p>
          <a:p>
            <a:pPr>
              <a:buNone/>
            </a:pPr>
            <a:endParaRPr lang="en-IN" sz="2400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>
              <a:buNone/>
            </a:pPr>
            <a:endParaRPr lang="en-IN" sz="2400" dirty="0" smtClean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Bookman Old Style" pitchFamily="18" charset="0"/>
              </a:rPr>
              <a:t>SCHOOL LEVEL ADVISORY COMMITTEE: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Principal or Head Master as Chairman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>
                <a:solidFill>
                  <a:srgbClr val="002060"/>
                </a:solidFill>
                <a:latin typeface="Bookman Old Style" pitchFamily="18" charset="0"/>
              </a:rPr>
              <a:t>J</a:t>
            </a: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urisdiction Inspector of Police as  Convener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President of Parent-Teacher Association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Local  representatives  from Education, Forest,  Enforcement &amp; NIBCID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Transport departments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200" dirty="0" smtClean="0">
                <a:solidFill>
                  <a:srgbClr val="002060"/>
                </a:solidFill>
                <a:latin typeface="Bookman Old Style" pitchFamily="18" charset="0"/>
              </a:rPr>
              <a:t>Sub-Inspector / Special Sub-Inspector as Committee Secretary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Bookman Old Style" pitchFamily="18" charset="0"/>
              </a:rPr>
              <a:t>Coverage: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First instance be implemented in Government schools. 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These schools could be in Urban / Municipal areas or in Rural / </a:t>
            </a:r>
            <a:r>
              <a:rPr lang="en-IN" sz="2400" dirty="0" err="1" smtClean="0">
                <a:solidFill>
                  <a:srgbClr val="002060"/>
                </a:solidFill>
                <a:latin typeface="Bookman Old Style" pitchFamily="18" charset="0"/>
              </a:rPr>
              <a:t>Panchayat</a:t>
            </a: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 areas.</a:t>
            </a:r>
          </a:p>
          <a:p>
            <a:pPr algn="just">
              <a:buNone/>
            </a:pPr>
            <a:endParaRPr lang="en-IN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Bookman Old Style" pitchFamily="18" charset="0"/>
              </a:rPr>
              <a:t>Selection of Students: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First year cadets are called Junior Cadets and Second year cadets are called Senior Cadets. </a:t>
            </a:r>
          </a:p>
          <a:p>
            <a:pPr algn="just">
              <a:buNone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en-IN" sz="2400" b="1" dirty="0" smtClean="0">
                <a:solidFill>
                  <a:srgbClr val="002060"/>
                </a:solidFill>
                <a:latin typeface="Bookman Old Style" pitchFamily="18" charset="0"/>
              </a:rPr>
              <a:t>Strength: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The strength of each batch will be 44 cadets i.e. two    platoons of 1+21  each.  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In case of co-educational schools (with both Boys and Girls), one platoon must be of girls only.</a:t>
            </a:r>
            <a:endParaRPr lang="en-IN" sz="24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2400" b="1" dirty="0" smtClean="0">
                <a:solidFill>
                  <a:srgbClr val="C00000"/>
                </a:solidFill>
                <a:latin typeface="Bookman Old Style" pitchFamily="18" charset="0"/>
              </a:rPr>
              <a:t>APPOINTMENT OF CPO/ACPO:</a:t>
            </a:r>
          </a:p>
          <a:p>
            <a:pPr algn="ctr">
              <a:buNone/>
            </a:pPr>
            <a:endParaRPr lang="en-IN" sz="2400" b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en-IN" sz="24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In each school, two dedicated and service-minded teachers will be selected as Community Police Officer (CPO) / Additional Community Police Officer (ACPO) with responsibility for implementing the SPC programme in the school.</a:t>
            </a:r>
          </a:p>
          <a:p>
            <a:pPr algn="just">
              <a:buNone/>
            </a:pPr>
            <a:endParaRPr lang="en-IN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IN" sz="2400" dirty="0" smtClean="0">
                <a:solidFill>
                  <a:srgbClr val="002060"/>
                </a:solidFill>
                <a:latin typeface="Bookman Old Style" pitchFamily="18" charset="0"/>
              </a:rPr>
              <a:t> Teachers from any discipline may be appointed as CPOs.</a:t>
            </a:r>
            <a:endParaRPr lang="en-IN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1296</Words>
  <Application>Microsoft Office PowerPoint</Application>
  <PresentationFormat>On-screen Show (4:3)</PresentationFormat>
  <Paragraphs>203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  STUDENT POLICE CADET PROGRAMME (SPCP)    Guidelines  for the Implementation of the SPCP    </vt:lpstr>
      <vt:lpstr>Slide 2</vt:lpstr>
      <vt:lpstr>TRAINING PROGRAMME (5 components) </vt:lpstr>
      <vt:lpstr>COMMITTEES FORMED: (as per G.O Ms. No.: 356, Home Modern Dept, dt:29.05.2018) </vt:lpstr>
      <vt:lpstr>NODAL OFFICER</vt:lpstr>
      <vt:lpstr>Slide 6</vt:lpstr>
      <vt:lpstr>SCHOOL LEVEL ADVISORY COMMITTEE:</vt:lpstr>
      <vt:lpstr>Slide 8</vt:lpstr>
      <vt:lpstr>Slide 9</vt:lpstr>
      <vt:lpstr>Slide 10</vt:lpstr>
      <vt:lpstr>ASSESSMENT &amp; EVALUATION</vt:lpstr>
      <vt:lpstr>TRAINING FOR CPOs &amp; ACPOs</vt:lpstr>
      <vt:lpstr>TRAINING FOR DRILL INSTRUCTORS</vt:lpstr>
      <vt:lpstr>ORIENTATION COURSE</vt:lpstr>
      <vt:lpstr>REFRESHER COURSE</vt:lpstr>
      <vt:lpstr> IDENTIFICATION OF SCHOOLS  &amp;  SOURCE OF FUNDS FOR THE IMPLEMENTATION OF THE PROGRAMME </vt:lpstr>
      <vt:lpstr>FUNDS TO SCHOOLS</vt:lpstr>
      <vt:lpstr>  MASTER TRAINERS (PROPOSED BY CHIEF OFFICE FOR TRAINING THE SPCP PERSONNEL –  (TRAINING IS YET TO BE COMMENCED)  </vt:lpstr>
      <vt:lpstr>FUNDS TO BE DISTRIBUTED BY CHIEF OFFICE FOR THE IMPLEMENTATION OF SPCP (2017-2018)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RELATED TO THE IMPLEMENTATION OF  STUDENTS POLICE CADET PROGRAMME  TO BE IMPLEMENTED IN TAMIL NADU  IN THE YEAR 2018 &amp;19</dc:title>
  <dc:creator>spcamp</dc:creator>
  <cp:lastModifiedBy>CEO</cp:lastModifiedBy>
  <cp:revision>164</cp:revision>
  <dcterms:created xsi:type="dcterms:W3CDTF">2018-07-19T05:26:58Z</dcterms:created>
  <dcterms:modified xsi:type="dcterms:W3CDTF">2019-09-10T13:44:30Z</dcterms:modified>
</cp:coreProperties>
</file>